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7" r:id="rId3"/>
    <p:sldId id="266" r:id="rId4"/>
    <p:sldId id="268" r:id="rId5"/>
    <p:sldId id="269" r:id="rId6"/>
    <p:sldId id="257" r:id="rId7"/>
    <p:sldId id="258" r:id="rId8"/>
    <p:sldId id="259" r:id="rId9"/>
    <p:sldId id="260"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0002"/>
    <a:srgbClr val="7F0103"/>
    <a:srgbClr val="9E01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67"/>
    <p:restoredTop sz="94674"/>
  </p:normalViewPr>
  <p:slideViewPr>
    <p:cSldViewPr snapToGrid="0" snapToObjects="1">
      <p:cViewPr varScale="1">
        <p:scale>
          <a:sx n="124" d="100"/>
          <a:sy n="124" d="100"/>
        </p:scale>
        <p:origin x="14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8F80C6A-7287-2B4A-BCA0-4D9FCFAC9AE9}" type="datetimeFigureOut">
              <a:rPr lang="en-US" smtClean="0"/>
              <a:t>6/5/22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12AE84-F97D-5E45-9C3C-5BEC81E34157}" type="slidenum">
              <a:rPr lang="en-US" smtClean="0"/>
              <a:t>‹#›</a:t>
            </a:fld>
            <a:endParaRPr lang="en-US"/>
          </a:p>
        </p:txBody>
      </p:sp>
    </p:spTree>
    <p:extLst>
      <p:ext uri="{BB962C8B-B14F-4D97-AF65-F5344CB8AC3E}">
        <p14:creationId xmlns:p14="http://schemas.microsoft.com/office/powerpoint/2010/main" val="326105780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F80C6A-7287-2B4A-BCA0-4D9FCFAC9AE9}" type="datetimeFigureOut">
              <a:rPr lang="en-US" smtClean="0"/>
              <a:t>6/5/22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2AE84-F97D-5E45-9C3C-5BEC81E34157}" type="slidenum">
              <a:rPr lang="en-US" smtClean="0"/>
              <a:t>‹#›</a:t>
            </a:fld>
            <a:endParaRPr lang="en-US"/>
          </a:p>
        </p:txBody>
      </p:sp>
    </p:spTree>
    <p:extLst>
      <p:ext uri="{BB962C8B-B14F-4D97-AF65-F5344CB8AC3E}">
        <p14:creationId xmlns:p14="http://schemas.microsoft.com/office/powerpoint/2010/main" val="751529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F80C6A-7287-2B4A-BCA0-4D9FCFAC9AE9}" type="datetimeFigureOut">
              <a:rPr lang="en-US" smtClean="0"/>
              <a:t>6/5/22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2AE84-F97D-5E45-9C3C-5BEC81E34157}" type="slidenum">
              <a:rPr lang="en-US" smtClean="0"/>
              <a:t>‹#›</a:t>
            </a:fld>
            <a:endParaRPr lang="en-US"/>
          </a:p>
        </p:txBody>
      </p:sp>
    </p:spTree>
    <p:extLst>
      <p:ext uri="{BB962C8B-B14F-4D97-AF65-F5344CB8AC3E}">
        <p14:creationId xmlns:p14="http://schemas.microsoft.com/office/powerpoint/2010/main" val="3214555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F80C6A-7287-2B4A-BCA0-4D9FCFAC9AE9}" type="datetimeFigureOut">
              <a:rPr lang="en-US" smtClean="0"/>
              <a:t>6/5/22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12AE84-F97D-5E45-9C3C-5BEC81E34157}" type="slidenum">
              <a:rPr lang="en-US" smtClean="0"/>
              <a:t>‹#›</a:t>
            </a:fld>
            <a:endParaRPr lang="en-US"/>
          </a:p>
        </p:txBody>
      </p:sp>
    </p:spTree>
    <p:extLst>
      <p:ext uri="{BB962C8B-B14F-4D97-AF65-F5344CB8AC3E}">
        <p14:creationId xmlns:p14="http://schemas.microsoft.com/office/powerpoint/2010/main" val="1805811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F8F80C6A-7287-2B4A-BCA0-4D9FCFAC9AE9}" type="datetimeFigureOut">
              <a:rPr lang="en-US" smtClean="0"/>
              <a:t>6/5/22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12AE84-F97D-5E45-9C3C-5BEC81E34157}" type="slidenum">
              <a:rPr lang="en-US" smtClean="0"/>
              <a:t>‹#›</a:t>
            </a:fld>
            <a:endParaRPr lang="en-US"/>
          </a:p>
        </p:txBody>
      </p:sp>
    </p:spTree>
    <p:extLst>
      <p:ext uri="{BB962C8B-B14F-4D97-AF65-F5344CB8AC3E}">
        <p14:creationId xmlns:p14="http://schemas.microsoft.com/office/powerpoint/2010/main" val="144077982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F8F80C6A-7287-2B4A-BCA0-4D9FCFAC9AE9}" type="datetimeFigureOut">
              <a:rPr lang="en-US" smtClean="0"/>
              <a:t>6/5/22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B12AE84-F97D-5E45-9C3C-5BEC81E34157}" type="slidenum">
              <a:rPr lang="en-US" smtClean="0"/>
              <a:t>‹#›</a:t>
            </a:fld>
            <a:endParaRPr lang="en-US"/>
          </a:p>
        </p:txBody>
      </p:sp>
    </p:spTree>
    <p:extLst>
      <p:ext uri="{BB962C8B-B14F-4D97-AF65-F5344CB8AC3E}">
        <p14:creationId xmlns:p14="http://schemas.microsoft.com/office/powerpoint/2010/main" val="3477231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F8F80C6A-7287-2B4A-BCA0-4D9FCFAC9AE9}" type="datetimeFigureOut">
              <a:rPr lang="en-US" smtClean="0"/>
              <a:t>6/5/22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12AE84-F97D-5E45-9C3C-5BEC81E34157}"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416485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F80C6A-7287-2B4A-BCA0-4D9FCFAC9AE9}" type="datetimeFigureOut">
              <a:rPr lang="en-US" smtClean="0"/>
              <a:t>6/5/22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12AE84-F97D-5E45-9C3C-5BEC81E34157}" type="slidenum">
              <a:rPr lang="en-US" smtClean="0"/>
              <a:t>‹#›</a:t>
            </a:fld>
            <a:endParaRPr lang="en-US"/>
          </a:p>
        </p:txBody>
      </p:sp>
    </p:spTree>
    <p:extLst>
      <p:ext uri="{BB962C8B-B14F-4D97-AF65-F5344CB8AC3E}">
        <p14:creationId xmlns:p14="http://schemas.microsoft.com/office/powerpoint/2010/main" val="3979049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F80C6A-7287-2B4A-BCA0-4D9FCFAC9AE9}" type="datetimeFigureOut">
              <a:rPr lang="en-US" smtClean="0"/>
              <a:t>6/5/22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12AE84-F97D-5E45-9C3C-5BEC81E34157}" type="slidenum">
              <a:rPr lang="en-US" smtClean="0"/>
              <a:t>‹#›</a:t>
            </a:fld>
            <a:endParaRPr lang="en-US"/>
          </a:p>
        </p:txBody>
      </p:sp>
    </p:spTree>
    <p:extLst>
      <p:ext uri="{BB962C8B-B14F-4D97-AF65-F5344CB8AC3E}">
        <p14:creationId xmlns:p14="http://schemas.microsoft.com/office/powerpoint/2010/main" val="3589035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F8F80C6A-7287-2B4A-BCA0-4D9FCFAC9AE9}" type="datetimeFigureOut">
              <a:rPr lang="en-US" smtClean="0"/>
              <a:t>6/5/22</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6B12AE84-F97D-5E45-9C3C-5BEC81E34157}" type="slidenum">
              <a:rPr lang="en-US" smtClean="0"/>
              <a:t>‹#›</a:t>
            </a:fld>
            <a:endParaRPr lang="en-US"/>
          </a:p>
        </p:txBody>
      </p:sp>
    </p:spTree>
    <p:extLst>
      <p:ext uri="{BB962C8B-B14F-4D97-AF65-F5344CB8AC3E}">
        <p14:creationId xmlns:p14="http://schemas.microsoft.com/office/powerpoint/2010/main" val="2045955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8F80C6A-7287-2B4A-BCA0-4D9FCFAC9AE9}" type="datetimeFigureOut">
              <a:rPr lang="en-US" smtClean="0"/>
              <a:t>6/5/22</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6B12AE84-F97D-5E45-9C3C-5BEC81E34157}" type="slidenum">
              <a:rPr lang="en-US" smtClean="0"/>
              <a:t>‹#›</a:t>
            </a:fld>
            <a:endParaRPr lang="en-US"/>
          </a:p>
        </p:txBody>
      </p:sp>
    </p:spTree>
    <p:extLst>
      <p:ext uri="{BB962C8B-B14F-4D97-AF65-F5344CB8AC3E}">
        <p14:creationId xmlns:p14="http://schemas.microsoft.com/office/powerpoint/2010/main" val="3111038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8F80C6A-7287-2B4A-BCA0-4D9FCFAC9AE9}" type="datetimeFigureOut">
              <a:rPr lang="en-US" smtClean="0"/>
              <a:t>6/5/22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B12AE84-F97D-5E45-9C3C-5BEC81E34157}" type="slidenum">
              <a:rPr lang="en-US" smtClean="0"/>
              <a:t>‹#›</a:t>
            </a:fld>
            <a:endParaRPr lang="en-US"/>
          </a:p>
        </p:txBody>
      </p:sp>
    </p:spTree>
    <p:extLst>
      <p:ext uri="{BB962C8B-B14F-4D97-AF65-F5344CB8AC3E}">
        <p14:creationId xmlns:p14="http://schemas.microsoft.com/office/powerpoint/2010/main" val="14562718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https://d6olk46uykxvbsml3ohqby10-wpengine.netdna-ssl.com/wp-content/uploads/2021/01/Emotion-Regulation-Module4-3.png"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https://d6olk46uykxvbsml3ohqby10-wpengine.netdna-ssl.com/wp-content/uploads/2021/01/Emotion-Regulation-Module5-2.png"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E5244-B6E7-A543-9CFD-13A013269C48}"/>
              </a:ext>
            </a:extLst>
          </p:cNvPr>
          <p:cNvSpPr>
            <a:spLocks noGrp="1"/>
          </p:cNvSpPr>
          <p:nvPr>
            <p:ph type="ctrTitle"/>
          </p:nvPr>
        </p:nvSpPr>
        <p:spPr/>
        <p:txBody>
          <a:bodyPr/>
          <a:lstStyle/>
          <a:p>
            <a:r>
              <a:rPr lang="en-US" dirty="0"/>
              <a:t>Emotion Regulation techniques</a:t>
            </a:r>
          </a:p>
        </p:txBody>
      </p:sp>
      <p:pic>
        <p:nvPicPr>
          <p:cNvPr id="3" name="Picture 2" descr="AMI Logo Action on Mental illness[1].jpg">
            <a:extLst>
              <a:ext uri="{FF2B5EF4-FFF2-40B4-BE49-F238E27FC236}">
                <a16:creationId xmlns:a16="http://schemas.microsoft.com/office/drawing/2014/main" id="{159FEFAE-B79E-394C-888A-11DA1E37C2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06335" y="5999245"/>
            <a:ext cx="1985665" cy="858755"/>
          </a:xfrm>
          <a:prstGeom prst="rect">
            <a:avLst/>
          </a:prstGeom>
        </p:spPr>
      </p:pic>
    </p:spTree>
    <p:extLst>
      <p:ext uri="{BB962C8B-B14F-4D97-AF65-F5344CB8AC3E}">
        <p14:creationId xmlns:p14="http://schemas.microsoft.com/office/powerpoint/2010/main" val="3629056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EE8A7-3DC0-8542-8B71-ADC1179B667F}"/>
              </a:ext>
            </a:extLst>
          </p:cNvPr>
          <p:cNvSpPr>
            <a:spLocks noGrp="1"/>
          </p:cNvSpPr>
          <p:nvPr>
            <p:ph type="title"/>
          </p:nvPr>
        </p:nvSpPr>
        <p:spPr>
          <a:xfrm>
            <a:off x="2095212" y="297427"/>
            <a:ext cx="7729728" cy="1188720"/>
          </a:xfrm>
        </p:spPr>
        <p:txBody>
          <a:bodyPr/>
          <a:lstStyle/>
          <a:p>
            <a:r>
              <a:rPr lang="en-US" dirty="0"/>
              <a:t>conclusion</a:t>
            </a:r>
          </a:p>
        </p:txBody>
      </p:sp>
      <p:sp>
        <p:nvSpPr>
          <p:cNvPr id="3" name="Content Placeholder 2">
            <a:extLst>
              <a:ext uri="{FF2B5EF4-FFF2-40B4-BE49-F238E27FC236}">
                <a16:creationId xmlns:a16="http://schemas.microsoft.com/office/drawing/2014/main" id="{16A202ED-5AE4-2946-BE16-D17BBA364D65}"/>
              </a:ext>
            </a:extLst>
          </p:cNvPr>
          <p:cNvSpPr>
            <a:spLocks noGrp="1"/>
          </p:cNvSpPr>
          <p:nvPr>
            <p:ph idx="1"/>
          </p:nvPr>
        </p:nvSpPr>
        <p:spPr>
          <a:xfrm>
            <a:off x="2095212" y="1655805"/>
            <a:ext cx="7729728" cy="5090983"/>
          </a:xfrm>
        </p:spPr>
        <p:txBody>
          <a:bodyPr>
            <a:normAutofit fontScale="40000" lnSpcReduction="20000"/>
          </a:bodyPr>
          <a:lstStyle/>
          <a:p>
            <a:r>
              <a:rPr lang="en-US" sz="4000" dirty="0"/>
              <a:t>Thank you for attending this workshop today; we learn so much from each other, </a:t>
            </a:r>
            <a:r>
              <a:rPr lang="en-US" sz="4000" b="1" dirty="0"/>
              <a:t>together we are stronger! Together we remove the stigma!</a:t>
            </a:r>
          </a:p>
          <a:p>
            <a:endParaRPr lang="en-US" sz="4000" dirty="0"/>
          </a:p>
          <a:p>
            <a:r>
              <a:rPr lang="en-US" sz="4000" b="1" dirty="0"/>
              <a:t>If you struggle with Emotional Dysregulation or have BPD. </a:t>
            </a:r>
            <a:r>
              <a:rPr lang="en-US" sz="4000" dirty="0"/>
              <a:t>We offer monthly support groups for depression, anxiety, kaleidoscope (any diagnosis). On the resource list, you will find two </a:t>
            </a:r>
            <a:r>
              <a:rPr lang="en-US" sz="4000" dirty="0" err="1"/>
              <a:t>organisations</a:t>
            </a:r>
            <a:r>
              <a:rPr lang="en-US" sz="4000" dirty="0"/>
              <a:t> that offer online support groups and workshops specifically for BPD and Emotional Dysregulation (emotions matter, dialectical living</a:t>
            </a:r>
            <a:r>
              <a:rPr lang="en-US" sz="4000" b="1" dirty="0"/>
              <a:t>).   If you need help to navigate the system or to join our support groups, call Connie at  AMI-Quebec.  </a:t>
            </a:r>
          </a:p>
          <a:p>
            <a:endParaRPr lang="en-US" sz="4000" b="1" dirty="0"/>
          </a:p>
          <a:p>
            <a:r>
              <a:rPr lang="en-US" sz="4000" b="1" dirty="0"/>
              <a:t>If you have a loved one who has BPD or who struggles with Emotional Dysregulation, </a:t>
            </a:r>
            <a:r>
              <a:rPr lang="en-US" sz="4000" dirty="0"/>
              <a:t>we offer:  Borderline Personality Disorder for families support group (once a month), Intro to Borderline Personality Disorder, Hands on Practice for Challenging Situations (Validation), free counseling.   Also, look into </a:t>
            </a:r>
            <a:r>
              <a:rPr lang="en-US" sz="4000" dirty="0" err="1"/>
              <a:t>Sashbear</a:t>
            </a:r>
            <a:r>
              <a:rPr lang="en-US" sz="4000" dirty="0"/>
              <a:t> excellent free 12 weeks Family Connections program! </a:t>
            </a:r>
            <a:r>
              <a:rPr lang="en-US" sz="4000" b="1" dirty="0"/>
              <a:t>Sign up (home page of website) to know dates of AMI-Quebec workshops</a:t>
            </a:r>
            <a:r>
              <a:rPr lang="en-US" sz="4000" dirty="0"/>
              <a:t>.</a:t>
            </a:r>
          </a:p>
          <a:p>
            <a:endParaRPr lang="en-US" sz="4000" dirty="0"/>
          </a:p>
          <a:p>
            <a:r>
              <a:rPr lang="en-US" sz="4000" b="1" dirty="0"/>
              <a:t>After this workshop, all participants will receive by email:</a:t>
            </a:r>
          </a:p>
          <a:p>
            <a:pPr lvl="2"/>
            <a:r>
              <a:rPr lang="en-US" sz="4000" dirty="0"/>
              <a:t>A resource list from Carl &amp; Sylvie</a:t>
            </a:r>
          </a:p>
          <a:p>
            <a:pPr lvl="2"/>
            <a:r>
              <a:rPr lang="en-US" sz="4000" dirty="0"/>
              <a:t>TIPP Skill and a few additional strategies I like to use!</a:t>
            </a:r>
          </a:p>
          <a:p>
            <a:pPr lvl="2"/>
            <a:endParaRPr lang="en-US" dirty="0"/>
          </a:p>
          <a:p>
            <a:pPr lvl="2"/>
            <a:endParaRPr lang="en-US" dirty="0"/>
          </a:p>
        </p:txBody>
      </p:sp>
      <p:pic>
        <p:nvPicPr>
          <p:cNvPr id="4" name="Picture 3" descr="AMI Logo Action on Mental illness[1].jpg">
            <a:extLst>
              <a:ext uri="{FF2B5EF4-FFF2-40B4-BE49-F238E27FC236}">
                <a16:creationId xmlns:a16="http://schemas.microsoft.com/office/drawing/2014/main" id="{7177D9F7-7CD0-3342-A9DF-87B83471003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06335" y="5999245"/>
            <a:ext cx="1985665" cy="858755"/>
          </a:xfrm>
          <a:prstGeom prst="rect">
            <a:avLst/>
          </a:prstGeom>
        </p:spPr>
      </p:pic>
    </p:spTree>
    <p:extLst>
      <p:ext uri="{BB962C8B-B14F-4D97-AF65-F5344CB8AC3E}">
        <p14:creationId xmlns:p14="http://schemas.microsoft.com/office/powerpoint/2010/main" val="1910513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5179F-9FC8-4047-BBC9-6503C913BA29}"/>
              </a:ext>
            </a:extLst>
          </p:cNvPr>
          <p:cNvSpPr>
            <a:spLocks noGrp="1"/>
          </p:cNvSpPr>
          <p:nvPr>
            <p:ph type="title"/>
          </p:nvPr>
        </p:nvSpPr>
        <p:spPr/>
        <p:txBody>
          <a:bodyPr/>
          <a:lstStyle/>
          <a:p>
            <a:r>
              <a:rPr lang="en-US" dirty="0"/>
              <a:t>What is emotional dysregulation?</a:t>
            </a:r>
          </a:p>
        </p:txBody>
      </p:sp>
      <p:sp>
        <p:nvSpPr>
          <p:cNvPr id="3" name="Content Placeholder 2">
            <a:extLst>
              <a:ext uri="{FF2B5EF4-FFF2-40B4-BE49-F238E27FC236}">
                <a16:creationId xmlns:a16="http://schemas.microsoft.com/office/drawing/2014/main" id="{416F573B-AA0F-4C44-852A-4A8B15B82487}"/>
              </a:ext>
            </a:extLst>
          </p:cNvPr>
          <p:cNvSpPr>
            <a:spLocks noGrp="1"/>
          </p:cNvSpPr>
          <p:nvPr>
            <p:ph idx="1"/>
          </p:nvPr>
        </p:nvSpPr>
        <p:spPr>
          <a:xfrm>
            <a:off x="2231136" y="2286000"/>
            <a:ext cx="7729728" cy="4300151"/>
          </a:xfrm>
        </p:spPr>
        <p:txBody>
          <a:bodyPr>
            <a:normAutofit fontScale="92500" lnSpcReduction="10000"/>
          </a:bodyPr>
          <a:lstStyle/>
          <a:p>
            <a:r>
              <a:rPr lang="en-US" dirty="0"/>
              <a:t>A condition that affects how a person experience and handle their emotions; this can impact relationships, work, daily life.</a:t>
            </a:r>
          </a:p>
          <a:p>
            <a:r>
              <a:rPr lang="en-US" dirty="0"/>
              <a:t>On a continuum and may fluctuate (HALT).</a:t>
            </a:r>
          </a:p>
          <a:p>
            <a:r>
              <a:rPr lang="en-US" dirty="0"/>
              <a:t>An important feature of Borderline Personality Disorder (BPD), but also of other conditions.</a:t>
            </a:r>
          </a:p>
          <a:p>
            <a:r>
              <a:rPr lang="en-US" dirty="0"/>
              <a:t>Each person’s experience of emotional dysregulation is unique, but typically the emotion will be very intense in response to a trigger. So, the person may feel that their emotions are out of control. The person may also have difficulties recognizing their emotions and feel confused, guilty and stressed about their reaction.</a:t>
            </a:r>
          </a:p>
          <a:p>
            <a:r>
              <a:rPr lang="en-US" dirty="0"/>
              <a:t>For a person who does not struggle with emotion dysregulation, when in a heightened emotional state,  an emotion will be experienced, but it is usually short and the volume might be a fraction of what it is for those who experience emotion dysregulation.</a:t>
            </a:r>
          </a:p>
          <a:p>
            <a:r>
              <a:rPr lang="en-US" b="1" dirty="0"/>
              <a:t>May lead to: </a:t>
            </a:r>
            <a:r>
              <a:rPr lang="en-US" dirty="0"/>
              <a:t>mood swings, angry outburst, feeling overwhelmed, depression, anxiety, self-harm, substance abuse, suicidal ideation</a:t>
            </a:r>
          </a:p>
          <a:p>
            <a:endParaRPr lang="en-US" dirty="0"/>
          </a:p>
          <a:p>
            <a:endParaRPr lang="en-US" dirty="0"/>
          </a:p>
        </p:txBody>
      </p:sp>
      <p:pic>
        <p:nvPicPr>
          <p:cNvPr id="4" name="Picture 3" descr="AMI Logo Action on Mental illness[1].jpg">
            <a:extLst>
              <a:ext uri="{FF2B5EF4-FFF2-40B4-BE49-F238E27FC236}">
                <a16:creationId xmlns:a16="http://schemas.microsoft.com/office/drawing/2014/main" id="{DEFF110B-1E4B-0648-98FC-DEF7C4A1F4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06335" y="5999245"/>
            <a:ext cx="1985665" cy="858755"/>
          </a:xfrm>
          <a:prstGeom prst="rect">
            <a:avLst/>
          </a:prstGeom>
        </p:spPr>
      </p:pic>
    </p:spTree>
    <p:extLst>
      <p:ext uri="{BB962C8B-B14F-4D97-AF65-F5344CB8AC3E}">
        <p14:creationId xmlns:p14="http://schemas.microsoft.com/office/powerpoint/2010/main" val="676638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3430724" y="1920471"/>
            <a:ext cx="2180149" cy="1964650"/>
          </a:xfrm>
          <a:prstGeom prst="ellipse">
            <a:avLst/>
          </a:prstGeom>
          <a:solidFill>
            <a:srgbClr val="FF0000">
              <a:alpha val="72157"/>
            </a:srgbClr>
          </a:solidFill>
          <a:ln>
            <a:solidFill>
              <a:schemeClr val="tx1">
                <a:alpha val="7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00" b="1" dirty="0">
                <a:solidFill>
                  <a:srgbClr val="000000"/>
                </a:solidFill>
              </a:rPr>
              <a:t>Emotional dysregulation (ED)</a:t>
            </a:r>
          </a:p>
        </p:txBody>
      </p:sp>
      <p:sp>
        <p:nvSpPr>
          <p:cNvPr id="11" name="Oval 10"/>
          <p:cNvSpPr/>
          <p:nvPr/>
        </p:nvSpPr>
        <p:spPr>
          <a:xfrm>
            <a:off x="2647804" y="277648"/>
            <a:ext cx="1247484" cy="1239812"/>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2700000" scaled="1"/>
            <a:tileRec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a:solidFill>
                  <a:srgbClr val="000000"/>
                </a:solidFill>
              </a:rPr>
              <a:t>Impulsive </a:t>
            </a:r>
            <a:r>
              <a:rPr lang="en-US" sz="1200" b="1" dirty="0">
                <a:solidFill>
                  <a:schemeClr val="tx1"/>
                </a:solidFill>
              </a:rPr>
              <a:t>behavior</a:t>
            </a:r>
          </a:p>
        </p:txBody>
      </p:sp>
      <p:sp>
        <p:nvSpPr>
          <p:cNvPr id="24" name="Oval 23"/>
          <p:cNvSpPr/>
          <p:nvPr/>
        </p:nvSpPr>
        <p:spPr>
          <a:xfrm>
            <a:off x="1818475" y="1517460"/>
            <a:ext cx="1247484" cy="1239812"/>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2700000" scaled="1"/>
            <a:tileRec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a:solidFill>
                  <a:srgbClr val="000000"/>
                </a:solidFill>
              </a:rPr>
              <a:t>Attempts to avoid or numb</a:t>
            </a:r>
          </a:p>
        </p:txBody>
      </p:sp>
      <p:sp>
        <p:nvSpPr>
          <p:cNvPr id="25" name="Oval 24"/>
          <p:cNvSpPr/>
          <p:nvPr/>
        </p:nvSpPr>
        <p:spPr>
          <a:xfrm>
            <a:off x="4262240" y="101143"/>
            <a:ext cx="1247484" cy="1239812"/>
          </a:xfrm>
          <a:prstGeom prst="ellipse">
            <a:avLst/>
          </a:prstGeom>
          <a:gradFill flip="none" rotWithShape="1">
            <a:gsLst>
              <a:gs pos="0">
                <a:srgbClr val="FF0002">
                  <a:tint val="66000"/>
                  <a:satMod val="160000"/>
                </a:srgbClr>
              </a:gs>
              <a:gs pos="50000">
                <a:srgbClr val="FF0002">
                  <a:tint val="44500"/>
                  <a:satMod val="160000"/>
                </a:srgbClr>
              </a:gs>
              <a:gs pos="100000">
                <a:srgbClr val="FF0002">
                  <a:tint val="23500"/>
                  <a:satMod val="160000"/>
                </a:srgbClr>
              </a:gs>
            </a:gsLst>
            <a:lin ang="2700000" scaled="1"/>
            <a:tileRec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a:solidFill>
                  <a:srgbClr val="000000"/>
                </a:solidFill>
              </a:rPr>
              <a:t>Low self esteem</a:t>
            </a:r>
          </a:p>
        </p:txBody>
      </p:sp>
      <p:sp>
        <p:nvSpPr>
          <p:cNvPr id="28" name="Oval 27"/>
          <p:cNvSpPr/>
          <p:nvPr/>
        </p:nvSpPr>
        <p:spPr>
          <a:xfrm>
            <a:off x="5764817" y="545731"/>
            <a:ext cx="1247484" cy="1239812"/>
          </a:xfrm>
          <a:prstGeom prst="ellipse">
            <a:avLst/>
          </a:prstGeom>
          <a:gradFill flip="none" rotWithShape="1">
            <a:gsLst>
              <a:gs pos="0">
                <a:srgbClr val="FF0002">
                  <a:tint val="66000"/>
                  <a:satMod val="160000"/>
                </a:srgbClr>
              </a:gs>
              <a:gs pos="50000">
                <a:srgbClr val="FF0002">
                  <a:tint val="44500"/>
                  <a:satMod val="160000"/>
                </a:srgbClr>
              </a:gs>
              <a:gs pos="100000">
                <a:srgbClr val="FF0002">
                  <a:tint val="23500"/>
                  <a:satMod val="160000"/>
                </a:srgbClr>
              </a:gs>
            </a:gsLst>
            <a:lin ang="2700000" scaled="1"/>
            <a:tileRec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a:solidFill>
                  <a:srgbClr val="000000"/>
                </a:solidFill>
              </a:rPr>
              <a:t>Problems</a:t>
            </a:r>
          </a:p>
          <a:p>
            <a:pPr algn="ctr"/>
            <a:r>
              <a:rPr lang="en-US" sz="1200" b="1" dirty="0">
                <a:solidFill>
                  <a:srgbClr val="000000"/>
                </a:solidFill>
              </a:rPr>
              <a:t>in relation</a:t>
            </a:r>
          </a:p>
          <a:p>
            <a:pPr algn="ctr"/>
            <a:r>
              <a:rPr lang="en-US" sz="1200" b="1" dirty="0">
                <a:solidFill>
                  <a:srgbClr val="000000"/>
                </a:solidFill>
              </a:rPr>
              <a:t>ships</a:t>
            </a:r>
          </a:p>
        </p:txBody>
      </p:sp>
      <p:sp>
        <p:nvSpPr>
          <p:cNvPr id="30" name="Oval 29"/>
          <p:cNvSpPr/>
          <p:nvPr/>
        </p:nvSpPr>
        <p:spPr>
          <a:xfrm>
            <a:off x="6055868" y="2208875"/>
            <a:ext cx="1247484" cy="1239812"/>
          </a:xfrm>
          <a:prstGeom prst="ellipse">
            <a:avLst/>
          </a:prstGeom>
          <a:gradFill flip="none" rotWithShape="1">
            <a:gsLst>
              <a:gs pos="0">
                <a:srgbClr val="FF0002">
                  <a:tint val="66000"/>
                  <a:satMod val="160000"/>
                </a:srgbClr>
              </a:gs>
              <a:gs pos="50000">
                <a:srgbClr val="FF0002">
                  <a:tint val="44500"/>
                  <a:satMod val="160000"/>
                </a:srgbClr>
              </a:gs>
              <a:gs pos="100000">
                <a:srgbClr val="FF0002">
                  <a:tint val="23500"/>
                  <a:satMod val="160000"/>
                </a:srgbClr>
              </a:gs>
            </a:gsLst>
            <a:lin ang="2700000" scaled="1"/>
            <a:tileRec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a:solidFill>
                  <a:srgbClr val="000000"/>
                </a:solidFill>
              </a:rPr>
              <a:t>Anxiety about emotion and ED</a:t>
            </a:r>
          </a:p>
        </p:txBody>
      </p:sp>
      <p:sp>
        <p:nvSpPr>
          <p:cNvPr id="31" name="Oval 30"/>
          <p:cNvSpPr/>
          <p:nvPr/>
        </p:nvSpPr>
        <p:spPr>
          <a:xfrm>
            <a:off x="5411319" y="3968635"/>
            <a:ext cx="1247484" cy="1239812"/>
          </a:xfrm>
          <a:prstGeom prst="ellipse">
            <a:avLst/>
          </a:prstGeom>
          <a:gradFill flip="none" rotWithShape="1">
            <a:gsLst>
              <a:gs pos="0">
                <a:srgbClr val="FF0002">
                  <a:tint val="66000"/>
                  <a:satMod val="160000"/>
                </a:srgbClr>
              </a:gs>
              <a:gs pos="50000">
                <a:srgbClr val="FF0002">
                  <a:tint val="44500"/>
                  <a:satMod val="160000"/>
                </a:srgbClr>
              </a:gs>
              <a:gs pos="100000">
                <a:srgbClr val="FF0002">
                  <a:tint val="23500"/>
                  <a:satMod val="160000"/>
                </a:srgbClr>
              </a:gs>
            </a:gsLst>
            <a:lin ang="2700000" scaled="1"/>
            <a:tileRec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a:solidFill>
                  <a:srgbClr val="000000"/>
                </a:solidFill>
              </a:rPr>
              <a:t>Fears of abandonment</a:t>
            </a:r>
          </a:p>
        </p:txBody>
      </p:sp>
      <p:sp>
        <p:nvSpPr>
          <p:cNvPr id="34" name="Oval 33"/>
          <p:cNvSpPr/>
          <p:nvPr/>
        </p:nvSpPr>
        <p:spPr>
          <a:xfrm>
            <a:off x="1710552" y="3136472"/>
            <a:ext cx="1329935" cy="1239812"/>
          </a:xfrm>
          <a:prstGeom prst="ellipse">
            <a:avLst/>
          </a:prstGeom>
          <a:gradFill flip="none" rotWithShape="1">
            <a:gsLst>
              <a:gs pos="0">
                <a:srgbClr val="FF0002">
                  <a:tint val="66000"/>
                  <a:satMod val="160000"/>
                </a:srgbClr>
              </a:gs>
              <a:gs pos="50000">
                <a:srgbClr val="FF0002">
                  <a:tint val="44500"/>
                  <a:satMod val="160000"/>
                </a:srgbClr>
              </a:gs>
              <a:gs pos="100000">
                <a:srgbClr val="FF0002">
                  <a:tint val="23500"/>
                  <a:satMod val="160000"/>
                </a:srgbClr>
              </a:gs>
            </a:gsLst>
            <a:lin ang="2700000" scaled="1"/>
            <a:tileRec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a:solidFill>
                  <a:srgbClr val="000000"/>
                </a:solidFill>
              </a:rPr>
              <a:t>Self-judgments</a:t>
            </a:r>
          </a:p>
        </p:txBody>
      </p:sp>
      <p:sp>
        <p:nvSpPr>
          <p:cNvPr id="35" name="Oval 34"/>
          <p:cNvSpPr/>
          <p:nvPr/>
        </p:nvSpPr>
        <p:spPr>
          <a:xfrm>
            <a:off x="3561581" y="4272455"/>
            <a:ext cx="1247484" cy="1239812"/>
          </a:xfrm>
          <a:prstGeom prst="ellipse">
            <a:avLst/>
          </a:prstGeom>
          <a:gradFill flip="none" rotWithShape="1">
            <a:gsLst>
              <a:gs pos="0">
                <a:srgbClr val="FF0002">
                  <a:tint val="66000"/>
                  <a:satMod val="160000"/>
                </a:srgbClr>
              </a:gs>
              <a:gs pos="50000">
                <a:srgbClr val="FF0002">
                  <a:tint val="44500"/>
                  <a:satMod val="160000"/>
                </a:srgbClr>
              </a:gs>
              <a:gs pos="100000">
                <a:srgbClr val="FF0002">
                  <a:tint val="23500"/>
                  <a:satMod val="160000"/>
                </a:srgbClr>
              </a:gs>
            </a:gsLst>
            <a:lin ang="2700000" scaled="1"/>
            <a:tileRec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a:solidFill>
                  <a:srgbClr val="000000"/>
                </a:solidFill>
              </a:rPr>
              <a:t>Problems thinking and problem solving</a:t>
            </a:r>
          </a:p>
        </p:txBody>
      </p:sp>
      <p:sp>
        <p:nvSpPr>
          <p:cNvPr id="14" name="TextBox 13"/>
          <p:cNvSpPr txBox="1"/>
          <p:nvPr/>
        </p:nvSpPr>
        <p:spPr>
          <a:xfrm>
            <a:off x="7303352" y="4542298"/>
            <a:ext cx="3364648" cy="923330"/>
          </a:xfrm>
          <a:prstGeom prst="rect">
            <a:avLst/>
          </a:prstGeom>
          <a:noFill/>
        </p:spPr>
        <p:txBody>
          <a:bodyPr wrap="square" rtlCol="0">
            <a:spAutoFit/>
          </a:bodyPr>
          <a:lstStyle/>
          <a:p>
            <a:r>
              <a:rPr lang="en-US" b="1" dirty="0">
                <a:solidFill>
                  <a:srgbClr val="000000"/>
                </a:solidFill>
              </a:rPr>
              <a:t>Maladaptive behaviors regulate emotions or are consequences</a:t>
            </a:r>
          </a:p>
        </p:txBody>
      </p:sp>
      <p:cxnSp>
        <p:nvCxnSpPr>
          <p:cNvPr id="17" name="Straight Connector 16"/>
          <p:cNvCxnSpPr/>
          <p:nvPr/>
        </p:nvCxnSpPr>
        <p:spPr>
          <a:xfrm>
            <a:off x="3561581" y="1462185"/>
            <a:ext cx="513580" cy="59437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a:stCxn id="25" idx="4"/>
          </p:cNvCxnSpPr>
          <p:nvPr/>
        </p:nvCxnSpPr>
        <p:spPr>
          <a:xfrm flipH="1">
            <a:off x="4809066" y="1340955"/>
            <a:ext cx="76917" cy="5795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a:cxnSpLocks/>
            <a:stCxn id="28" idx="3"/>
            <a:endCxn id="10" idx="7"/>
          </p:cNvCxnSpPr>
          <p:nvPr/>
        </p:nvCxnSpPr>
        <p:spPr>
          <a:xfrm flipH="1">
            <a:off x="5291598" y="1603977"/>
            <a:ext cx="655909" cy="60421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a:cxnSpLocks/>
            <a:stCxn id="10" idx="6"/>
            <a:endCxn id="30" idx="2"/>
          </p:cNvCxnSpPr>
          <p:nvPr/>
        </p:nvCxnSpPr>
        <p:spPr>
          <a:xfrm flipV="1">
            <a:off x="5610873" y="2828781"/>
            <a:ext cx="444995" cy="7401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a:cxnSpLocks/>
            <a:stCxn id="10" idx="5"/>
          </p:cNvCxnSpPr>
          <p:nvPr/>
        </p:nvCxnSpPr>
        <p:spPr>
          <a:xfrm>
            <a:off x="5291598" y="3597405"/>
            <a:ext cx="458005" cy="46987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flipH="1">
            <a:off x="4262240" y="3885121"/>
            <a:ext cx="138840" cy="38733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a:cxnSpLocks/>
            <a:stCxn id="24" idx="5"/>
            <a:endCxn id="10" idx="2"/>
          </p:cNvCxnSpPr>
          <p:nvPr/>
        </p:nvCxnSpPr>
        <p:spPr>
          <a:xfrm>
            <a:off x="2883269" y="2575706"/>
            <a:ext cx="547455" cy="3270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2" name="Straight Connector 51"/>
          <p:cNvCxnSpPr>
            <a:cxnSpLocks/>
            <a:stCxn id="34" idx="6"/>
          </p:cNvCxnSpPr>
          <p:nvPr/>
        </p:nvCxnSpPr>
        <p:spPr>
          <a:xfrm flipV="1">
            <a:off x="3040487" y="3440710"/>
            <a:ext cx="597192" cy="31566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7537071" y="2841029"/>
            <a:ext cx="3062028" cy="1200329"/>
          </a:xfrm>
          <a:prstGeom prst="rect">
            <a:avLst/>
          </a:prstGeom>
          <a:noFill/>
        </p:spPr>
        <p:txBody>
          <a:bodyPr wrap="square" rtlCol="0">
            <a:spAutoFit/>
          </a:bodyPr>
          <a:lstStyle/>
          <a:p>
            <a:r>
              <a:rPr lang="en-US" b="1" dirty="0">
                <a:solidFill>
                  <a:srgbClr val="000000"/>
                </a:solidFill>
              </a:rPr>
              <a:t>Dialectical Behavior Therapy </a:t>
            </a:r>
            <a:r>
              <a:rPr lang="en-US" dirty="0">
                <a:solidFill>
                  <a:srgbClr val="000000"/>
                </a:solidFill>
              </a:rPr>
              <a:t>requires learning new ways (skills) to deal with life problems.</a:t>
            </a:r>
          </a:p>
        </p:txBody>
      </p:sp>
      <p:sp>
        <p:nvSpPr>
          <p:cNvPr id="2" name="TextBox 1"/>
          <p:cNvSpPr txBox="1"/>
          <p:nvPr/>
        </p:nvSpPr>
        <p:spPr>
          <a:xfrm>
            <a:off x="7537072" y="1002578"/>
            <a:ext cx="2874505" cy="1200329"/>
          </a:xfrm>
          <a:prstGeom prst="rect">
            <a:avLst/>
          </a:prstGeom>
          <a:noFill/>
        </p:spPr>
        <p:txBody>
          <a:bodyPr wrap="none" rtlCol="0">
            <a:spAutoFit/>
          </a:bodyPr>
          <a:lstStyle/>
          <a:p>
            <a:r>
              <a:rPr lang="en-US" b="1" dirty="0">
                <a:solidFill>
                  <a:srgbClr val="000000"/>
                </a:solidFill>
              </a:rPr>
              <a:t>DBT (Marsha </a:t>
            </a:r>
            <a:r>
              <a:rPr lang="en-US" b="1" dirty="0" err="1">
                <a:solidFill>
                  <a:srgbClr val="000000"/>
                </a:solidFill>
              </a:rPr>
              <a:t>Linehan</a:t>
            </a:r>
            <a:r>
              <a:rPr lang="en-US" b="1" dirty="0">
                <a:solidFill>
                  <a:srgbClr val="000000"/>
                </a:solidFill>
              </a:rPr>
              <a:t>)</a:t>
            </a:r>
          </a:p>
          <a:p>
            <a:pPr marL="285750" indent="-285750">
              <a:buFont typeface="Arial"/>
              <a:buChar char="•"/>
            </a:pPr>
            <a:r>
              <a:rPr lang="en-US" dirty="0">
                <a:solidFill>
                  <a:srgbClr val="000000"/>
                </a:solidFill>
              </a:rPr>
              <a:t>Unconditional acceptance</a:t>
            </a:r>
          </a:p>
          <a:p>
            <a:pPr marL="285750" indent="-285750">
              <a:buFont typeface="Arial"/>
              <a:buChar char="•"/>
            </a:pPr>
            <a:r>
              <a:rPr lang="en-US" dirty="0">
                <a:solidFill>
                  <a:srgbClr val="000000"/>
                </a:solidFill>
              </a:rPr>
              <a:t>Willingness to commit </a:t>
            </a:r>
          </a:p>
          <a:p>
            <a:r>
              <a:rPr lang="en-US" dirty="0">
                <a:solidFill>
                  <a:srgbClr val="000000"/>
                </a:solidFill>
              </a:rPr>
              <a:t>      to change </a:t>
            </a:r>
          </a:p>
        </p:txBody>
      </p:sp>
      <p:pic>
        <p:nvPicPr>
          <p:cNvPr id="22" name="Picture 21" descr="AMI Logo Action on Mental illness[1].jpg">
            <a:extLst>
              <a:ext uri="{FF2B5EF4-FFF2-40B4-BE49-F238E27FC236}">
                <a16:creationId xmlns:a16="http://schemas.microsoft.com/office/drawing/2014/main" id="{27A058CF-AD9B-F244-B0BE-25F2525ECB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06335" y="5999245"/>
            <a:ext cx="1985665" cy="858755"/>
          </a:xfrm>
          <a:prstGeom prst="rect">
            <a:avLst/>
          </a:prstGeom>
        </p:spPr>
      </p:pic>
    </p:spTree>
    <p:extLst>
      <p:ext uri="{BB962C8B-B14F-4D97-AF65-F5344CB8AC3E}">
        <p14:creationId xmlns:p14="http://schemas.microsoft.com/office/powerpoint/2010/main" val="137106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659D4-FE33-3545-A8EC-3B580F368304}"/>
              </a:ext>
            </a:extLst>
          </p:cNvPr>
          <p:cNvSpPr>
            <a:spLocks noGrp="1"/>
          </p:cNvSpPr>
          <p:nvPr>
            <p:ph type="title"/>
          </p:nvPr>
        </p:nvSpPr>
        <p:spPr/>
        <p:txBody>
          <a:bodyPr/>
          <a:lstStyle/>
          <a:p>
            <a:r>
              <a:rPr lang="en-US" dirty="0"/>
              <a:t>EMOTIONS: WE NEED THEM TOO!</a:t>
            </a:r>
          </a:p>
        </p:txBody>
      </p:sp>
      <p:sp>
        <p:nvSpPr>
          <p:cNvPr id="4" name="Rectangle 2">
            <a:extLst>
              <a:ext uri="{FF2B5EF4-FFF2-40B4-BE49-F238E27FC236}">
                <a16:creationId xmlns:a16="http://schemas.microsoft.com/office/drawing/2014/main" id="{575CC3BD-C7B0-6349-8A58-E63F08E3641E}"/>
              </a:ext>
            </a:extLst>
          </p:cNvPr>
          <p:cNvSpPr>
            <a:spLocks noChangeArrowheads="1"/>
          </p:cNvSpPr>
          <p:nvPr/>
        </p:nvSpPr>
        <p:spPr bwMode="auto">
          <a:xfrm>
            <a:off x="1186185" y="2526643"/>
            <a:ext cx="1585585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5" name="Picture 1" descr="https://d6olk46uykxvbsml3ohqby10-wpengine.netdna-ssl.com/wp-content/uploads/2021/01/Emotion-Regulation-Module4-3.png">
            <a:extLst>
              <a:ext uri="{FF2B5EF4-FFF2-40B4-BE49-F238E27FC236}">
                <a16:creationId xmlns:a16="http://schemas.microsoft.com/office/drawing/2014/main" id="{E2B773BE-C319-EC4B-9AC5-CA2B816625A2}"/>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231136" y="2526643"/>
            <a:ext cx="7729728" cy="372587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MI Logo Action on Mental illness[1].jpg">
            <a:extLst>
              <a:ext uri="{FF2B5EF4-FFF2-40B4-BE49-F238E27FC236}">
                <a16:creationId xmlns:a16="http://schemas.microsoft.com/office/drawing/2014/main" id="{C09A7246-12DF-7446-B8D3-0F022D4ED11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6335" y="5999245"/>
            <a:ext cx="1985665" cy="858755"/>
          </a:xfrm>
          <a:prstGeom prst="rect">
            <a:avLst/>
          </a:prstGeom>
        </p:spPr>
      </p:pic>
    </p:spTree>
    <p:extLst>
      <p:ext uri="{BB962C8B-B14F-4D97-AF65-F5344CB8AC3E}">
        <p14:creationId xmlns:p14="http://schemas.microsoft.com/office/powerpoint/2010/main" val="2155102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3E677-B9DB-824B-AA4F-B65C7A20C2FF}"/>
              </a:ext>
            </a:extLst>
          </p:cNvPr>
          <p:cNvSpPr>
            <a:spLocks noGrp="1"/>
          </p:cNvSpPr>
          <p:nvPr>
            <p:ph type="title"/>
          </p:nvPr>
        </p:nvSpPr>
        <p:spPr/>
        <p:txBody>
          <a:bodyPr/>
          <a:lstStyle/>
          <a:p>
            <a:r>
              <a:rPr lang="en-US" dirty="0"/>
              <a:t>IDENTIFYING AND LABELING EMOTIONS</a:t>
            </a:r>
            <a:br>
              <a:rPr lang="en-US" dirty="0"/>
            </a:br>
            <a:r>
              <a:rPr lang="en-US" dirty="0"/>
              <a:t>HELPS REDUCE THEIR INTENSITY  </a:t>
            </a:r>
          </a:p>
        </p:txBody>
      </p:sp>
      <p:sp>
        <p:nvSpPr>
          <p:cNvPr id="4" name="Rectangle 2">
            <a:extLst>
              <a:ext uri="{FF2B5EF4-FFF2-40B4-BE49-F238E27FC236}">
                <a16:creationId xmlns:a16="http://schemas.microsoft.com/office/drawing/2014/main" id="{A8C9735C-5E57-AA4A-82DE-1A264FEE09A8}"/>
              </a:ext>
            </a:extLst>
          </p:cNvPr>
          <p:cNvSpPr>
            <a:spLocks noChangeArrowheads="1"/>
          </p:cNvSpPr>
          <p:nvPr/>
        </p:nvSpPr>
        <p:spPr bwMode="auto">
          <a:xfrm>
            <a:off x="2231136" y="245899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2" descr="https://d6olk46uykxvbsml3ohqby10-wpengine.netdna-ssl.com/wp-content/uploads/2021/01/Emotion-Regulation-Module5-2.png">
            <a:extLst>
              <a:ext uri="{FF2B5EF4-FFF2-40B4-BE49-F238E27FC236}">
                <a16:creationId xmlns:a16="http://schemas.microsoft.com/office/drawing/2014/main" id="{583B2A97-FBF5-8949-8041-40FE7F01DC6B}"/>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231136" y="2458994"/>
            <a:ext cx="7729728" cy="390473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MI Logo Action on Mental illness[1].jpg">
            <a:extLst>
              <a:ext uri="{FF2B5EF4-FFF2-40B4-BE49-F238E27FC236}">
                <a16:creationId xmlns:a16="http://schemas.microsoft.com/office/drawing/2014/main" id="{C7436A43-1E13-3642-B625-5EC00372CE0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6335" y="5999245"/>
            <a:ext cx="1985665" cy="858755"/>
          </a:xfrm>
          <a:prstGeom prst="rect">
            <a:avLst/>
          </a:prstGeom>
        </p:spPr>
      </p:pic>
    </p:spTree>
    <p:extLst>
      <p:ext uri="{BB962C8B-B14F-4D97-AF65-F5344CB8AC3E}">
        <p14:creationId xmlns:p14="http://schemas.microsoft.com/office/powerpoint/2010/main" val="2517977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A27E3-9D1D-A448-88BF-683A5BA49FBE}"/>
              </a:ext>
            </a:extLst>
          </p:cNvPr>
          <p:cNvSpPr>
            <a:spLocks noGrp="1"/>
          </p:cNvSpPr>
          <p:nvPr>
            <p:ph type="title"/>
          </p:nvPr>
        </p:nvSpPr>
        <p:spPr>
          <a:xfrm>
            <a:off x="2231136" y="398206"/>
            <a:ext cx="7729728" cy="1188720"/>
          </a:xfrm>
        </p:spPr>
        <p:txBody>
          <a:bodyPr/>
          <a:lstStyle/>
          <a:p>
            <a:r>
              <a:rPr lang="en-US" dirty="0"/>
              <a:t>Mindful awareness/“Do nothing”</a:t>
            </a:r>
          </a:p>
        </p:txBody>
      </p:sp>
      <p:sp>
        <p:nvSpPr>
          <p:cNvPr id="3" name="Content Placeholder 2">
            <a:extLst>
              <a:ext uri="{FF2B5EF4-FFF2-40B4-BE49-F238E27FC236}">
                <a16:creationId xmlns:a16="http://schemas.microsoft.com/office/drawing/2014/main" id="{2DEFE293-BF51-4F45-97F1-E0A99DC0C689}"/>
              </a:ext>
            </a:extLst>
          </p:cNvPr>
          <p:cNvSpPr>
            <a:spLocks noGrp="1"/>
          </p:cNvSpPr>
          <p:nvPr>
            <p:ph idx="1"/>
          </p:nvPr>
        </p:nvSpPr>
        <p:spPr>
          <a:xfrm>
            <a:off x="398205" y="1991032"/>
            <a:ext cx="11385755" cy="4468762"/>
          </a:xfrm>
        </p:spPr>
        <p:txBody>
          <a:bodyPr>
            <a:normAutofit lnSpcReduction="10000"/>
          </a:bodyPr>
          <a:lstStyle/>
          <a:p>
            <a:r>
              <a:rPr lang="en-US" b="1" dirty="0"/>
              <a:t>What is it?</a:t>
            </a:r>
          </a:p>
          <a:p>
            <a:pPr lvl="1"/>
            <a:r>
              <a:rPr lang="en-US" dirty="0"/>
              <a:t>It is a technique that helps one understand their emotional experience, and to help differentiate between emotional reality and objective reality. </a:t>
            </a:r>
          </a:p>
          <a:p>
            <a:r>
              <a:rPr lang="en-US" b="1" dirty="0"/>
              <a:t>The technique</a:t>
            </a:r>
          </a:p>
          <a:p>
            <a:pPr lvl="1"/>
            <a:r>
              <a:rPr lang="en-US" dirty="0"/>
              <a:t>Before reacting</a:t>
            </a:r>
          </a:p>
          <a:p>
            <a:pPr lvl="2"/>
            <a:r>
              <a:rPr lang="en-US" dirty="0"/>
              <a:t>Identify the emotion</a:t>
            </a:r>
          </a:p>
          <a:p>
            <a:pPr lvl="2"/>
            <a:r>
              <a:rPr lang="en-US" dirty="0"/>
              <a:t>Acknowledge the emotion</a:t>
            </a:r>
          </a:p>
          <a:p>
            <a:pPr lvl="2"/>
            <a:r>
              <a:rPr lang="en-US" dirty="0"/>
              <a:t>Redirect focus</a:t>
            </a:r>
          </a:p>
          <a:p>
            <a:pPr lvl="2"/>
            <a:r>
              <a:rPr lang="en-US" dirty="0"/>
              <a:t>Reappraisal</a:t>
            </a:r>
          </a:p>
          <a:p>
            <a:r>
              <a:rPr lang="en-US" b="1" dirty="0"/>
              <a:t>Techniques to help you</a:t>
            </a:r>
          </a:p>
          <a:p>
            <a:pPr lvl="3"/>
            <a:r>
              <a:rPr lang="en-CA" dirty="0"/>
              <a:t>Leave the situation momentarily</a:t>
            </a:r>
          </a:p>
          <a:p>
            <a:pPr lvl="3"/>
            <a:r>
              <a:rPr lang="en-CA" dirty="0"/>
              <a:t>Short pauses</a:t>
            </a:r>
          </a:p>
          <a:p>
            <a:pPr lvl="3"/>
            <a:r>
              <a:rPr lang="en-CA" dirty="0"/>
              <a:t>Leave it entirely if appropriate and come back when it is appropriate</a:t>
            </a:r>
            <a:endParaRPr lang="en-US" dirty="0"/>
          </a:p>
          <a:p>
            <a:pPr lvl="1"/>
            <a:endParaRPr lang="en-US" dirty="0"/>
          </a:p>
        </p:txBody>
      </p:sp>
      <p:pic>
        <p:nvPicPr>
          <p:cNvPr id="4" name="Picture 3" descr="AMI Logo Action on Mental illness[1].jpg">
            <a:extLst>
              <a:ext uri="{FF2B5EF4-FFF2-40B4-BE49-F238E27FC236}">
                <a16:creationId xmlns:a16="http://schemas.microsoft.com/office/drawing/2014/main" id="{563EED4D-96AD-F243-A0D3-3BEC0167DB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06335" y="5999245"/>
            <a:ext cx="1985665" cy="858755"/>
          </a:xfrm>
          <a:prstGeom prst="rect">
            <a:avLst/>
          </a:prstGeom>
        </p:spPr>
      </p:pic>
    </p:spTree>
    <p:extLst>
      <p:ext uri="{BB962C8B-B14F-4D97-AF65-F5344CB8AC3E}">
        <p14:creationId xmlns:p14="http://schemas.microsoft.com/office/powerpoint/2010/main" val="4010566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3BD94-95EB-E74E-ADC8-2F00C8CB1943}"/>
              </a:ext>
            </a:extLst>
          </p:cNvPr>
          <p:cNvSpPr>
            <a:spLocks noGrp="1"/>
          </p:cNvSpPr>
          <p:nvPr>
            <p:ph type="title"/>
          </p:nvPr>
        </p:nvSpPr>
        <p:spPr>
          <a:xfrm>
            <a:off x="2231136" y="523613"/>
            <a:ext cx="7729728" cy="1188720"/>
          </a:xfrm>
        </p:spPr>
        <p:txBody>
          <a:bodyPr/>
          <a:lstStyle/>
          <a:p>
            <a:r>
              <a:rPr lang="en-US" dirty="0"/>
              <a:t>Mindfulness meditation</a:t>
            </a:r>
          </a:p>
        </p:txBody>
      </p:sp>
      <p:sp>
        <p:nvSpPr>
          <p:cNvPr id="3" name="Content Placeholder 2">
            <a:extLst>
              <a:ext uri="{FF2B5EF4-FFF2-40B4-BE49-F238E27FC236}">
                <a16:creationId xmlns:a16="http://schemas.microsoft.com/office/drawing/2014/main" id="{48F26F6D-A2F7-E74A-9E52-217594E4D545}"/>
              </a:ext>
            </a:extLst>
          </p:cNvPr>
          <p:cNvSpPr>
            <a:spLocks noGrp="1"/>
          </p:cNvSpPr>
          <p:nvPr>
            <p:ph idx="1"/>
          </p:nvPr>
        </p:nvSpPr>
        <p:spPr>
          <a:xfrm>
            <a:off x="1047135" y="2005782"/>
            <a:ext cx="10073149" cy="3734246"/>
          </a:xfrm>
        </p:spPr>
        <p:txBody>
          <a:bodyPr>
            <a:normAutofit/>
          </a:bodyPr>
          <a:lstStyle/>
          <a:p>
            <a:r>
              <a:rPr lang="en-US" b="1" dirty="0"/>
              <a:t>What is it?</a:t>
            </a:r>
          </a:p>
          <a:p>
            <a:pPr lvl="2"/>
            <a:r>
              <a:rPr lang="en-CA" dirty="0"/>
              <a:t>Mindfulness meditation is about staying in the present moment without judging others and being very deliberate.</a:t>
            </a:r>
          </a:p>
          <a:p>
            <a:pPr lvl="2"/>
            <a:r>
              <a:rPr lang="en-CA" dirty="0"/>
              <a:t>When you practice mindfulness meditation, you practice not thinking about the past or future and noticing now. You work on being aware of things happening outside of yourself and taking it in without judgement. </a:t>
            </a:r>
          </a:p>
          <a:p>
            <a:pPr lvl="3"/>
            <a:r>
              <a:rPr lang="en-CA" dirty="0"/>
              <a:t>Savor what you are eating</a:t>
            </a:r>
          </a:p>
          <a:p>
            <a:pPr lvl="3"/>
            <a:r>
              <a:rPr lang="en-CA" dirty="0"/>
              <a:t>Smell what is around you</a:t>
            </a:r>
          </a:p>
          <a:p>
            <a:pPr lvl="3"/>
            <a:r>
              <a:rPr lang="en-CA" dirty="0"/>
              <a:t>Listen to what is around you</a:t>
            </a:r>
          </a:p>
          <a:p>
            <a:pPr lvl="2"/>
            <a:r>
              <a:rPr lang="en-CA" dirty="0"/>
              <a:t>Because mindfulness is about not judging, you are to practice thinking of these things neutrally.</a:t>
            </a:r>
          </a:p>
          <a:p>
            <a:pPr lvl="2"/>
            <a:endParaRPr lang="en-CA" dirty="0"/>
          </a:p>
          <a:p>
            <a:endParaRPr lang="en-US" dirty="0"/>
          </a:p>
        </p:txBody>
      </p:sp>
      <p:pic>
        <p:nvPicPr>
          <p:cNvPr id="4" name="Picture 3" descr="AMI Logo Action on Mental illness[1].jpg">
            <a:extLst>
              <a:ext uri="{FF2B5EF4-FFF2-40B4-BE49-F238E27FC236}">
                <a16:creationId xmlns:a16="http://schemas.microsoft.com/office/drawing/2014/main" id="{08A3E2FE-EF42-F141-89AD-A6675A60EC9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06335" y="5999245"/>
            <a:ext cx="1985665" cy="858755"/>
          </a:xfrm>
          <a:prstGeom prst="rect">
            <a:avLst/>
          </a:prstGeom>
        </p:spPr>
      </p:pic>
    </p:spTree>
    <p:extLst>
      <p:ext uri="{BB962C8B-B14F-4D97-AF65-F5344CB8AC3E}">
        <p14:creationId xmlns:p14="http://schemas.microsoft.com/office/powerpoint/2010/main" val="857066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63D75-9D04-2040-BBF2-3EF0D6470124}"/>
              </a:ext>
            </a:extLst>
          </p:cNvPr>
          <p:cNvSpPr>
            <a:spLocks noGrp="1"/>
          </p:cNvSpPr>
          <p:nvPr>
            <p:ph type="title"/>
          </p:nvPr>
        </p:nvSpPr>
        <p:spPr>
          <a:xfrm>
            <a:off x="2231136" y="523613"/>
            <a:ext cx="7729728" cy="1188720"/>
          </a:xfrm>
        </p:spPr>
        <p:txBody>
          <a:bodyPr/>
          <a:lstStyle/>
          <a:p>
            <a:r>
              <a:rPr lang="en-US" dirty="0"/>
              <a:t>Self-compassion</a:t>
            </a:r>
          </a:p>
        </p:txBody>
      </p:sp>
      <p:sp>
        <p:nvSpPr>
          <p:cNvPr id="3" name="Content Placeholder 2">
            <a:extLst>
              <a:ext uri="{FF2B5EF4-FFF2-40B4-BE49-F238E27FC236}">
                <a16:creationId xmlns:a16="http://schemas.microsoft.com/office/drawing/2014/main" id="{3748C4D4-3C8E-674A-883E-33060D8357DD}"/>
              </a:ext>
            </a:extLst>
          </p:cNvPr>
          <p:cNvSpPr>
            <a:spLocks noGrp="1"/>
          </p:cNvSpPr>
          <p:nvPr>
            <p:ph idx="1"/>
          </p:nvPr>
        </p:nvSpPr>
        <p:spPr>
          <a:xfrm>
            <a:off x="1548581" y="2020530"/>
            <a:ext cx="9040761" cy="3719498"/>
          </a:xfrm>
        </p:spPr>
        <p:txBody>
          <a:bodyPr>
            <a:normAutofit lnSpcReduction="10000"/>
          </a:bodyPr>
          <a:lstStyle/>
          <a:p>
            <a:pPr lvl="2"/>
            <a:r>
              <a:rPr lang="en-CA" b="1" dirty="0"/>
              <a:t>What is it?</a:t>
            </a:r>
          </a:p>
          <a:p>
            <a:pPr lvl="3"/>
            <a:r>
              <a:rPr lang="en-CA" dirty="0"/>
              <a:t>Self-compassion is being compassionate to one’s self, especially in times of perceived inadequacies, failure, or general suffering.</a:t>
            </a:r>
          </a:p>
          <a:p>
            <a:pPr lvl="3"/>
            <a:r>
              <a:rPr lang="en-CA" b="1" dirty="0"/>
              <a:t>3 components of self-compassion</a:t>
            </a:r>
            <a:r>
              <a:rPr lang="en-CA" dirty="0"/>
              <a:t>: self-kindness, common humanity, mindfulness</a:t>
            </a:r>
          </a:p>
          <a:p>
            <a:pPr lvl="3"/>
            <a:r>
              <a:rPr lang="en-CA" dirty="0"/>
              <a:t>Leave time for yourself every day or once a week to remind ourselves of our talents and virtues. It is the idea of being kind to oneself and treating oneself.</a:t>
            </a:r>
          </a:p>
          <a:p>
            <a:pPr lvl="3"/>
            <a:r>
              <a:rPr lang="en-CA" b="1" dirty="0"/>
              <a:t>Examples</a:t>
            </a:r>
          </a:p>
          <a:p>
            <a:pPr lvl="4"/>
            <a:r>
              <a:rPr lang="en-CA" dirty="0"/>
              <a:t>Daily positive self-affirmations/ positive self-talk</a:t>
            </a:r>
            <a:endParaRPr lang="en-CA" sz="1400" dirty="0"/>
          </a:p>
          <a:p>
            <a:pPr lvl="4"/>
            <a:r>
              <a:rPr lang="en-CA" dirty="0"/>
              <a:t>Relaxation and breath control</a:t>
            </a:r>
            <a:endParaRPr lang="en-CA" sz="1400" dirty="0"/>
          </a:p>
          <a:p>
            <a:pPr lvl="4"/>
            <a:r>
              <a:rPr lang="en-CA" dirty="0"/>
              <a:t>Regular self-care</a:t>
            </a:r>
            <a:endParaRPr lang="en-CA" sz="1400" dirty="0"/>
          </a:p>
          <a:p>
            <a:pPr lvl="4"/>
            <a:r>
              <a:rPr lang="en-CA" dirty="0"/>
              <a:t>Gratitude/ mood journaling</a:t>
            </a:r>
            <a:endParaRPr lang="en-CA" sz="1400" dirty="0"/>
          </a:p>
          <a:p>
            <a:endParaRPr lang="en-US" dirty="0"/>
          </a:p>
        </p:txBody>
      </p:sp>
      <p:pic>
        <p:nvPicPr>
          <p:cNvPr id="4" name="Picture 3" descr="AMI Logo Action on Mental illness[1].jpg">
            <a:extLst>
              <a:ext uri="{FF2B5EF4-FFF2-40B4-BE49-F238E27FC236}">
                <a16:creationId xmlns:a16="http://schemas.microsoft.com/office/drawing/2014/main" id="{030F8198-962E-2543-9333-E6E4A7CDB39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06335" y="5999245"/>
            <a:ext cx="1985665" cy="858755"/>
          </a:xfrm>
          <a:prstGeom prst="rect">
            <a:avLst/>
          </a:prstGeom>
        </p:spPr>
      </p:pic>
    </p:spTree>
    <p:extLst>
      <p:ext uri="{BB962C8B-B14F-4D97-AF65-F5344CB8AC3E}">
        <p14:creationId xmlns:p14="http://schemas.microsoft.com/office/powerpoint/2010/main" val="1925911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F807C-6153-2646-8D2F-2D4379E94A7A}"/>
              </a:ext>
            </a:extLst>
          </p:cNvPr>
          <p:cNvSpPr>
            <a:spLocks noGrp="1"/>
          </p:cNvSpPr>
          <p:nvPr>
            <p:ph type="title"/>
          </p:nvPr>
        </p:nvSpPr>
        <p:spPr>
          <a:xfrm>
            <a:off x="2231136" y="111937"/>
            <a:ext cx="7729728" cy="1188720"/>
          </a:xfrm>
        </p:spPr>
        <p:txBody>
          <a:bodyPr>
            <a:normAutofit fontScale="90000"/>
          </a:bodyPr>
          <a:lstStyle/>
          <a:p>
            <a:r>
              <a:rPr lang="en-US" b="1" dirty="0"/>
              <a:t>AN EMERGENCY SKILL</a:t>
            </a:r>
            <a:br>
              <a:rPr lang="en-US" b="1" dirty="0"/>
            </a:br>
            <a:r>
              <a:rPr lang="en-US" dirty="0"/>
              <a:t>Tipp skill</a:t>
            </a:r>
            <a:br>
              <a:rPr lang="en-US" dirty="0"/>
            </a:br>
            <a:r>
              <a:rPr lang="en-US" dirty="0" err="1"/>
              <a:t>fOR</a:t>
            </a:r>
            <a:r>
              <a:rPr lang="en-US" dirty="0"/>
              <a:t> DISTRESS TOLERANCE</a:t>
            </a:r>
          </a:p>
        </p:txBody>
      </p:sp>
      <p:sp>
        <p:nvSpPr>
          <p:cNvPr id="3" name="Content Placeholder 2">
            <a:extLst>
              <a:ext uri="{FF2B5EF4-FFF2-40B4-BE49-F238E27FC236}">
                <a16:creationId xmlns:a16="http://schemas.microsoft.com/office/drawing/2014/main" id="{69095D8D-5403-9A4E-8EBE-41AE4040F6F1}"/>
              </a:ext>
            </a:extLst>
          </p:cNvPr>
          <p:cNvSpPr>
            <a:spLocks noGrp="1"/>
          </p:cNvSpPr>
          <p:nvPr>
            <p:ph idx="1"/>
          </p:nvPr>
        </p:nvSpPr>
        <p:spPr>
          <a:xfrm>
            <a:off x="2231136" y="1384597"/>
            <a:ext cx="7729728" cy="4451124"/>
          </a:xfrm>
        </p:spPr>
        <p:txBody>
          <a:bodyPr>
            <a:normAutofit lnSpcReduction="10000"/>
          </a:bodyPr>
          <a:lstStyle/>
          <a:p>
            <a:r>
              <a:rPr lang="en-US" sz="1600" b="1" dirty="0"/>
              <a:t>What is it?</a:t>
            </a:r>
          </a:p>
          <a:p>
            <a:pPr lvl="1"/>
            <a:r>
              <a:rPr lang="en-US" dirty="0"/>
              <a:t>It is a technique that helps bring down the intensity when your emotions are out of control.  You can use this skill in a crisis to help you calm down to the point where you can use the other skills presented earlier.</a:t>
            </a:r>
          </a:p>
          <a:p>
            <a:r>
              <a:rPr lang="en-US" sz="1600" b="1" dirty="0"/>
              <a:t>The technique</a:t>
            </a:r>
          </a:p>
          <a:p>
            <a:pPr lvl="1"/>
            <a:r>
              <a:rPr lang="en-US" b="1" dirty="0"/>
              <a:t>T:  Temperature:  </a:t>
            </a:r>
            <a:r>
              <a:rPr lang="en-US" dirty="0"/>
              <a:t>Change your body temperature to quickly decrease the intensity of an emotion.  For ex.: Dip your face in cold water, try an ice pack on your face.</a:t>
            </a:r>
            <a:endParaRPr lang="en-US" b="1" dirty="0"/>
          </a:p>
          <a:p>
            <a:pPr lvl="1"/>
            <a:r>
              <a:rPr lang="en-US" b="1" dirty="0"/>
              <a:t>I:   Intense exercise:  </a:t>
            </a:r>
            <a:r>
              <a:rPr lang="en-US" dirty="0"/>
              <a:t>Engage in intense cardio/aerobic exercise.  This will engage your body and de-escalate intense emotions.</a:t>
            </a:r>
          </a:p>
          <a:p>
            <a:pPr lvl="1"/>
            <a:r>
              <a:rPr lang="en-US" b="1" dirty="0"/>
              <a:t>P:  Paced breathing: </a:t>
            </a:r>
            <a:r>
              <a:rPr lang="en-US" dirty="0"/>
              <a:t>Slow your breathing down to 5 or 6 breaths per minute (inbreath and outbreath together should take 10 to 12 seconds.  You can use Breathing App on your phone to do this!</a:t>
            </a:r>
            <a:endParaRPr lang="en-US" b="1" dirty="0"/>
          </a:p>
          <a:p>
            <a:pPr lvl="1"/>
            <a:r>
              <a:rPr lang="en-US" b="1" dirty="0"/>
              <a:t>P:  Paired muscle relaxation: </a:t>
            </a:r>
            <a:r>
              <a:rPr lang="en-US" dirty="0"/>
              <a:t>Tense your muscles as you breathe in for 5-6 seconds. Notice the feelings as you breathe and in your muscles as you tense. You can do this for each muscle group (as you relax each muscle group you can say softly and gently to yourself: </a:t>
            </a:r>
            <a:r>
              <a:rPr lang="en-US" i="1" dirty="0"/>
              <a:t>relax</a:t>
            </a:r>
            <a:r>
              <a:rPr lang="en-US" dirty="0"/>
              <a:t>)</a:t>
            </a:r>
          </a:p>
        </p:txBody>
      </p:sp>
      <p:pic>
        <p:nvPicPr>
          <p:cNvPr id="4" name="Picture 3" descr="AMI Logo Action on Mental illness[1].jpg">
            <a:extLst>
              <a:ext uri="{FF2B5EF4-FFF2-40B4-BE49-F238E27FC236}">
                <a16:creationId xmlns:a16="http://schemas.microsoft.com/office/drawing/2014/main" id="{7FCF9844-7F08-6643-85A2-DFDB4787A9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06335" y="5999245"/>
            <a:ext cx="1985665" cy="858755"/>
          </a:xfrm>
          <a:prstGeom prst="rect">
            <a:avLst/>
          </a:prstGeom>
        </p:spPr>
      </p:pic>
    </p:spTree>
    <p:extLst>
      <p:ext uri="{BB962C8B-B14F-4D97-AF65-F5344CB8AC3E}">
        <p14:creationId xmlns:p14="http://schemas.microsoft.com/office/powerpoint/2010/main" val="310617613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{E432F175-19BC-954E-90DA-7056A9B57D31}tf10001120</Template>
  <TotalTime>986</TotalTime>
  <Words>941</Words>
  <Application>Microsoft Macintosh PowerPoint</Application>
  <PresentationFormat>Widescreen</PresentationFormat>
  <Paragraphs>76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Parcel</vt:lpstr>
      <vt:lpstr>Emotion Regulation techniques</vt:lpstr>
      <vt:lpstr>What is emotional dysregulation?</vt:lpstr>
      <vt:lpstr>PowerPoint Presentation</vt:lpstr>
      <vt:lpstr>EMOTIONS: WE NEED THEM TOO!</vt:lpstr>
      <vt:lpstr>IDENTIFYING AND LABELING EMOTIONS HELPS REDUCE THEIR INTENSITY  </vt:lpstr>
      <vt:lpstr>Mindful awareness/“Do nothing”</vt:lpstr>
      <vt:lpstr>Mindfulness meditation</vt:lpstr>
      <vt:lpstr>Self-compassion</vt:lpstr>
      <vt:lpstr>AN EMERGENCY SKILL Tipp skill fOR DISTRESS TOLERANCE</vt:lpstr>
      <vt:lpstr>conclusion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techniques</dc:title>
  <dc:creator>carl.riambon@gmail.com</dc:creator>
  <cp:lastModifiedBy>Microsoft Office User</cp:lastModifiedBy>
  <cp:revision>27</cp:revision>
  <dcterms:created xsi:type="dcterms:W3CDTF">2021-05-28T03:39:16Z</dcterms:created>
  <dcterms:modified xsi:type="dcterms:W3CDTF">2022-06-05T18:05:35Z</dcterms:modified>
</cp:coreProperties>
</file>